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81" r:id="rId12"/>
    <p:sldId id="273" r:id="rId13"/>
    <p:sldId id="274" r:id="rId14"/>
    <p:sldId id="282" r:id="rId15"/>
    <p:sldId id="275" r:id="rId16"/>
    <p:sldId id="276" r:id="rId17"/>
    <p:sldId id="277" r:id="rId18"/>
    <p:sldId id="278" r:id="rId19"/>
    <p:sldId id="279" r:id="rId20"/>
    <p:sldId id="280" r:id="rId21"/>
    <p:sldId id="283" r:id="rId22"/>
  </p:sldIdLst>
  <p:sldSz cx="9144000" cy="6858000" type="screen4x3"/>
  <p:notesSz cx="6858000" cy="914400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764" autoAdjust="0"/>
  </p:normalViewPr>
  <p:slideViewPr>
    <p:cSldViewPr>
      <p:cViewPr>
        <p:scale>
          <a:sx n="66" d="100"/>
          <a:sy n="66" d="100"/>
        </p:scale>
        <p:origin x="-128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57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5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Лист1!$K$45</c:f>
              <c:strCache>
                <c:ptCount val="1"/>
                <c:pt idx="0">
                  <c:v>средний результат по региону</c:v>
                </c:pt>
              </c:strCache>
            </c:strRef>
          </c:tx>
          <c:dLbls>
            <c:dLbl>
              <c:idx val="0"/>
              <c:layout>
                <c:manualLayout>
                  <c:x val="2.2942346965964949E-2"/>
                  <c:y val="9.5334752595057047E-3"/>
                </c:manualLayout>
              </c:layout>
              <c:showVal val="1"/>
            </c:dLbl>
            <c:dLbl>
              <c:idx val="1"/>
              <c:layout>
                <c:manualLayout>
                  <c:x val="2.724403702208337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4338966853728085E-2"/>
                  <c:y val="4.7667376297528515E-3"/>
                </c:manualLayout>
              </c:layout>
              <c:showVal val="1"/>
            </c:dLbl>
            <c:dLbl>
              <c:idx val="3"/>
              <c:layout>
                <c:manualLayout>
                  <c:x val="2.7244037022083379E-2"/>
                  <c:y val="4.3694590175766851E-17"/>
                </c:manualLayout>
              </c:layout>
              <c:showVal val="1"/>
            </c:dLbl>
            <c:dLbl>
              <c:idx val="4"/>
              <c:layout>
                <c:manualLayout>
                  <c:x val="3.584741713432022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Лист1!$J$46:$J$50</c:f>
              <c:strCache>
                <c:ptCount val="5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услуг, в том числе время ожидания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 работников организации</c:v>
                </c:pt>
                <c:pt idx="4">
                  <c:v>Удовлетворенность условиями оказания услуг</c:v>
                </c:pt>
              </c:strCache>
            </c:strRef>
          </c:cat>
          <c:val>
            <c:numRef>
              <c:f>Лист1!$K$46:$K$50</c:f>
              <c:numCache>
                <c:formatCode>General</c:formatCode>
                <c:ptCount val="5"/>
                <c:pt idx="0">
                  <c:v>95.6</c:v>
                </c:pt>
                <c:pt idx="1">
                  <c:v>98.9</c:v>
                </c:pt>
                <c:pt idx="2">
                  <c:v>85.7</c:v>
                </c:pt>
                <c:pt idx="3">
                  <c:v>98.9</c:v>
                </c:pt>
                <c:pt idx="4">
                  <c:v>98.2</c:v>
                </c:pt>
              </c:numCache>
            </c:numRef>
          </c:val>
        </c:ser>
        <c:ser>
          <c:idx val="1"/>
          <c:order val="1"/>
          <c:tx>
            <c:strRef>
              <c:f>Лист1!$L$45</c:f>
              <c:strCache>
                <c:ptCount val="1"/>
                <c:pt idx="0">
                  <c:v>максимальный балл</c:v>
                </c:pt>
              </c:strCache>
            </c:strRef>
          </c:tx>
          <c:dLbls>
            <c:dLbl>
              <c:idx val="0"/>
              <c:layout>
                <c:manualLayout>
                  <c:x val="2.0074553595219327E-2"/>
                  <c:y val="-7.1501064446293644E-3"/>
                </c:manualLayout>
              </c:layout>
              <c:showVal val="1"/>
            </c:dLbl>
            <c:dLbl>
              <c:idx val="1"/>
              <c:layout>
                <c:manualLayout>
                  <c:x val="1.2905070168355282E-2"/>
                  <c:y val="-1.6683581704134982E-2"/>
                </c:manualLayout>
              </c:layout>
              <c:showVal val="1"/>
            </c:dLbl>
            <c:dLbl>
              <c:idx val="2"/>
              <c:layout>
                <c:manualLayout>
                  <c:x val="1.2905070168355282E-2"/>
                  <c:y val="-1.191684407438213E-2"/>
                </c:manualLayout>
              </c:layout>
              <c:showVal val="1"/>
            </c:dLbl>
            <c:dLbl>
              <c:idx val="3"/>
              <c:layout>
                <c:manualLayout>
                  <c:x val="1.2905070168355282E-2"/>
                  <c:y val="-2.1450319333887826E-2"/>
                </c:manualLayout>
              </c:layout>
              <c:showVal val="1"/>
            </c:dLbl>
            <c:dLbl>
              <c:idx val="4"/>
              <c:layout>
                <c:manualLayout>
                  <c:x val="1.2905070168355282E-2"/>
                  <c:y val="-3.098379459339352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Лист1!$J$46:$J$50</c:f>
              <c:strCache>
                <c:ptCount val="5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услуг, в том числе время ожидания предоставления услуг</c:v>
                </c:pt>
                <c:pt idx="2">
                  <c:v>Доступность услуг для инвалидов</c:v>
                </c:pt>
                <c:pt idx="3">
                  <c:v>Доброжелательность, вежливость  работников организации</c:v>
                </c:pt>
                <c:pt idx="4">
                  <c:v>Удовлетворенность условиями оказания услуг</c:v>
                </c:pt>
              </c:strCache>
            </c:strRef>
          </c:cat>
          <c:val>
            <c:numRef>
              <c:f>Лист1!$L$46:$L$50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dLbls/>
        <c:shape val="cylinder"/>
        <c:axId val="58002432"/>
        <c:axId val="58032896"/>
        <c:axId val="0"/>
      </c:bar3DChart>
      <c:catAx>
        <c:axId val="5800243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8032896"/>
        <c:crosses val="autoZero"/>
        <c:auto val="1"/>
        <c:lblAlgn val="ctr"/>
        <c:lblOffset val="100"/>
      </c:catAx>
      <c:valAx>
        <c:axId val="58032896"/>
        <c:scaling>
          <c:orientation val="minMax"/>
        </c:scaling>
        <c:axPos val="b"/>
        <c:majorGridlines/>
        <c:numFmt formatCode="General" sourceLinked="1"/>
        <c:tickLblPos val="nextTo"/>
        <c:crossAx val="580024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Лист1!$K$68</c:f>
              <c:strCache>
                <c:ptCount val="1"/>
                <c:pt idx="0">
                  <c:v>количество организаций, выполнивших полностью критерий, набравших максимум баллов</c:v>
                </c:pt>
              </c:strCache>
            </c:strRef>
          </c:tx>
          <c:dLbls>
            <c:dLbl>
              <c:idx val="0"/>
              <c:layout>
                <c:manualLayout>
                  <c:x val="5.497373051739772E-3"/>
                  <c:y val="-0.22648137531039017"/>
                </c:manualLayout>
              </c:layout>
              <c:showVal val="1"/>
            </c:dLbl>
            <c:dLbl>
              <c:idx val="1"/>
              <c:layout>
                <c:manualLayout>
                  <c:x val="2.6962729947568546E-3"/>
                  <c:y val="-0.27516404502452341"/>
                </c:manualLayout>
              </c:layout>
              <c:showVal val="1"/>
            </c:dLbl>
            <c:dLbl>
              <c:idx val="2"/>
              <c:layout>
                <c:manualLayout>
                  <c:x val="6.1779649931369644E-3"/>
                  <c:y val="-0.21827142846149117"/>
                </c:manualLayout>
              </c:layout>
              <c:showVal val="1"/>
            </c:dLbl>
            <c:dLbl>
              <c:idx val="3"/>
              <c:layout>
                <c:manualLayout>
                  <c:x val="2.0593080724876445E-3"/>
                  <c:y val="-8.0183276059564726E-2"/>
                </c:manualLayout>
              </c:layout>
              <c:showVal val="1"/>
            </c:dLbl>
            <c:dLbl>
              <c:idx val="4"/>
              <c:layout>
                <c:manualLayout>
                  <c:x val="1.4415156507413509E-2"/>
                  <c:y val="-0.24914089347079044"/>
                </c:manualLayout>
              </c:layout>
              <c:showVal val="1"/>
            </c:dLbl>
            <c:dLbl>
              <c:idx val="5"/>
              <c:layout>
                <c:manualLayout>
                  <c:x val="1.85337726523888E-2"/>
                  <c:y val="-0.15750286368843075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Лист1!$J$69:$J$74</c:f>
              <c:strCache>
                <c:ptCount val="6"/>
                <c:pt idx="0">
                  <c:v>Открытость и доступность информации об организации </c:v>
                </c:pt>
                <c:pt idx="1">
                  <c:v>Комфортность условий предоставления услуг, в том числе время ожидания предоставления услуг</c:v>
                </c:pt>
                <c:pt idx="2">
                  <c:v>Доступность территорий и зданий</c:v>
                </c:pt>
                <c:pt idx="3">
                  <c:v>Доступность получения услуги</c:v>
                </c:pt>
                <c:pt idx="4">
                  <c:v>Доброжелательность, вежливость  работников организации</c:v>
                </c:pt>
                <c:pt idx="5">
                  <c:v>Удовлетворенность условиями оказания услуг</c:v>
                </c:pt>
              </c:strCache>
            </c:strRef>
          </c:cat>
          <c:val>
            <c:numRef>
              <c:f>Лист1!$K$69:$K$74</c:f>
              <c:numCache>
                <c:formatCode>@</c:formatCode>
                <c:ptCount val="6"/>
                <c:pt idx="0">
                  <c:v>23</c:v>
                </c:pt>
                <c:pt idx="1">
                  <c:v>34</c:v>
                </c:pt>
                <c:pt idx="2">
                  <c:v>24</c:v>
                </c:pt>
                <c:pt idx="3">
                  <c:v>5</c:v>
                </c:pt>
                <c:pt idx="4">
                  <c:v>29</c:v>
                </c:pt>
                <c:pt idx="5">
                  <c:v>17</c:v>
                </c:pt>
              </c:numCache>
            </c:numRef>
          </c:val>
        </c:ser>
        <c:dLbls/>
        <c:shape val="cylinder"/>
        <c:axId val="89952256"/>
        <c:axId val="89953792"/>
        <c:axId val="0"/>
      </c:bar3DChart>
      <c:catAx>
        <c:axId val="89952256"/>
        <c:scaling>
          <c:orientation val="minMax"/>
        </c:scaling>
        <c:axPos val="b"/>
        <c:tickLblPos val="nextTo"/>
        <c:crossAx val="89953792"/>
        <c:crosses val="autoZero"/>
        <c:auto val="1"/>
        <c:lblAlgn val="ctr"/>
        <c:lblOffset val="100"/>
      </c:catAx>
      <c:valAx>
        <c:axId val="89953792"/>
        <c:scaling>
          <c:orientation val="minMax"/>
        </c:scaling>
        <c:axPos val="l"/>
        <c:majorGridlines/>
        <c:numFmt formatCode="@" sourceLinked="1"/>
        <c:tickLblPos val="nextTo"/>
        <c:crossAx val="899522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0315F3-372D-437A-AAC7-E684EEB6F93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D1763-B609-4532-AA9E-60B2BB5CB4DF}">
      <dgm:prSet phldrT="[Текст]" custT="1"/>
      <dgm:spPr/>
      <dgm:t>
        <a:bodyPr/>
        <a:lstStyle/>
        <a:p>
          <a:r>
            <a:rPr lang="ru-RU" sz="2400" dirty="0" smtClean="0"/>
            <a:t>40 поставщиков социальных услуг </a:t>
          </a:r>
          <a:endParaRPr lang="ru-RU" sz="2400" dirty="0"/>
        </a:p>
      </dgm:t>
    </dgm:pt>
    <dgm:pt modelId="{329F2492-BD97-4430-9756-261EBBD5906B}" type="parTrans" cxnId="{C99DE6A8-3386-4472-86A1-93F91E0A8D22}">
      <dgm:prSet/>
      <dgm:spPr/>
      <dgm:t>
        <a:bodyPr/>
        <a:lstStyle/>
        <a:p>
          <a:endParaRPr lang="ru-RU"/>
        </a:p>
      </dgm:t>
    </dgm:pt>
    <dgm:pt modelId="{A46763AF-FC80-4098-B179-08F405E01D04}" type="sibTrans" cxnId="{C99DE6A8-3386-4472-86A1-93F91E0A8D22}">
      <dgm:prSet/>
      <dgm:spPr/>
      <dgm:t>
        <a:bodyPr/>
        <a:lstStyle/>
        <a:p>
          <a:endParaRPr lang="ru-RU"/>
        </a:p>
      </dgm:t>
    </dgm:pt>
    <dgm:pt modelId="{C7B760A8-DCF8-44B2-8F03-FD0FE28760B8}">
      <dgm:prSet phldrT="[Текст]" custT="1"/>
      <dgm:spPr/>
      <dgm:t>
        <a:bodyPr/>
        <a:lstStyle/>
        <a:p>
          <a:r>
            <a:rPr lang="ru-RU" sz="2000" dirty="0" smtClean="0"/>
            <a:t>Государственные поставщики социальных услуг (35)</a:t>
          </a:r>
          <a:endParaRPr lang="ru-RU" sz="2000" dirty="0"/>
        </a:p>
      </dgm:t>
    </dgm:pt>
    <dgm:pt modelId="{DF613B0B-3B72-4B3D-9EDB-4619548700C9}" type="parTrans" cxnId="{C88317DA-C0C4-43C8-8526-31D8E888375D}">
      <dgm:prSet/>
      <dgm:spPr/>
      <dgm:t>
        <a:bodyPr/>
        <a:lstStyle/>
        <a:p>
          <a:endParaRPr lang="ru-RU"/>
        </a:p>
      </dgm:t>
    </dgm:pt>
    <dgm:pt modelId="{BAEF2074-E8C5-4FA3-9563-C87241B10ACE}" type="sibTrans" cxnId="{C88317DA-C0C4-43C8-8526-31D8E888375D}">
      <dgm:prSet/>
      <dgm:spPr/>
      <dgm:t>
        <a:bodyPr/>
        <a:lstStyle/>
        <a:p>
          <a:endParaRPr lang="ru-RU"/>
        </a:p>
      </dgm:t>
    </dgm:pt>
    <dgm:pt modelId="{D362EF45-BE76-4294-84B3-F72556EEC906}">
      <dgm:prSet phldrT="[Текст]" custT="1"/>
      <dgm:spPr/>
      <dgm:t>
        <a:bodyPr/>
        <a:lstStyle/>
        <a:p>
          <a:r>
            <a:rPr lang="ru-RU" sz="2000" dirty="0" smtClean="0"/>
            <a:t>Негосударственные поставщики социальных услуг (5)</a:t>
          </a:r>
          <a:endParaRPr lang="ru-RU" sz="2000" dirty="0"/>
        </a:p>
      </dgm:t>
    </dgm:pt>
    <dgm:pt modelId="{3686778C-6C2C-4C21-A5BC-0C550FD09B31}" type="parTrans" cxnId="{71CDB3A0-5F48-442E-8191-2A547715FED1}">
      <dgm:prSet/>
      <dgm:spPr/>
      <dgm:t>
        <a:bodyPr/>
        <a:lstStyle/>
        <a:p>
          <a:endParaRPr lang="ru-RU"/>
        </a:p>
      </dgm:t>
    </dgm:pt>
    <dgm:pt modelId="{4EE89947-493E-494C-8B91-ACC12138F46E}" type="sibTrans" cxnId="{71CDB3A0-5F48-442E-8191-2A547715FED1}">
      <dgm:prSet/>
      <dgm:spPr/>
      <dgm:t>
        <a:bodyPr/>
        <a:lstStyle/>
        <a:p>
          <a:endParaRPr lang="ru-RU"/>
        </a:p>
      </dgm:t>
    </dgm:pt>
    <dgm:pt modelId="{84B43532-7CDE-4204-9D94-C6BDAD9730DE}" type="pres">
      <dgm:prSet presAssocID="{E40315F3-372D-437A-AAC7-E684EEB6F93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2B4866-2C1F-4783-8DC4-BFA55FC48FB7}" type="pres">
      <dgm:prSet presAssocID="{316D1763-B609-4532-AA9E-60B2BB5CB4DF}" presName="root" presStyleCnt="0"/>
      <dgm:spPr/>
    </dgm:pt>
    <dgm:pt modelId="{9CDFE5A0-DCF6-4AF4-8A1B-3FD74F59A673}" type="pres">
      <dgm:prSet presAssocID="{316D1763-B609-4532-AA9E-60B2BB5CB4DF}" presName="rootComposite" presStyleCnt="0"/>
      <dgm:spPr/>
    </dgm:pt>
    <dgm:pt modelId="{8F1D2E65-4234-4F3A-929D-CBD49F0C54C3}" type="pres">
      <dgm:prSet presAssocID="{316D1763-B609-4532-AA9E-60B2BB5CB4DF}" presName="rootText" presStyleLbl="node1" presStyleIdx="0" presStyleCnt="1" custScaleX="171105"/>
      <dgm:spPr/>
      <dgm:t>
        <a:bodyPr/>
        <a:lstStyle/>
        <a:p>
          <a:endParaRPr lang="ru-RU"/>
        </a:p>
      </dgm:t>
    </dgm:pt>
    <dgm:pt modelId="{FCEC2B33-6EA1-4C15-83E3-6CB098C18D9D}" type="pres">
      <dgm:prSet presAssocID="{316D1763-B609-4532-AA9E-60B2BB5CB4DF}" presName="rootConnector" presStyleLbl="node1" presStyleIdx="0" presStyleCnt="1"/>
      <dgm:spPr/>
      <dgm:t>
        <a:bodyPr/>
        <a:lstStyle/>
        <a:p>
          <a:endParaRPr lang="ru-RU"/>
        </a:p>
      </dgm:t>
    </dgm:pt>
    <dgm:pt modelId="{C6C1C788-8264-4649-B94C-A9942FDC206F}" type="pres">
      <dgm:prSet presAssocID="{316D1763-B609-4532-AA9E-60B2BB5CB4DF}" presName="childShape" presStyleCnt="0"/>
      <dgm:spPr/>
    </dgm:pt>
    <dgm:pt modelId="{0070FF38-AD58-4A5D-A005-587D53ACDEC1}" type="pres">
      <dgm:prSet presAssocID="{DF613B0B-3B72-4B3D-9EDB-4619548700C9}" presName="Name13" presStyleLbl="parChTrans1D2" presStyleIdx="0" presStyleCnt="2"/>
      <dgm:spPr/>
      <dgm:t>
        <a:bodyPr/>
        <a:lstStyle/>
        <a:p>
          <a:endParaRPr lang="ru-RU"/>
        </a:p>
      </dgm:t>
    </dgm:pt>
    <dgm:pt modelId="{ECEA786E-FCCD-4954-BB1B-1E84C9222DB7}" type="pres">
      <dgm:prSet presAssocID="{C7B760A8-DCF8-44B2-8F03-FD0FE28760B8}" presName="childText" presStyleLbl="bgAcc1" presStyleIdx="0" presStyleCnt="2" custScaleX="215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F8467-9F10-48CC-AB0C-E8C9DD9FA1EA}" type="pres">
      <dgm:prSet presAssocID="{3686778C-6C2C-4C21-A5BC-0C550FD09B3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EAD3BF66-47DC-4AE4-847A-F76381BC1DCB}" type="pres">
      <dgm:prSet presAssocID="{D362EF45-BE76-4294-84B3-F72556EEC906}" presName="childText" presStyleLbl="bgAcc1" presStyleIdx="1" presStyleCnt="2" custScaleX="214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CDB3A0-5F48-442E-8191-2A547715FED1}" srcId="{316D1763-B609-4532-AA9E-60B2BB5CB4DF}" destId="{D362EF45-BE76-4294-84B3-F72556EEC906}" srcOrd="1" destOrd="0" parTransId="{3686778C-6C2C-4C21-A5BC-0C550FD09B31}" sibTransId="{4EE89947-493E-494C-8B91-ACC12138F46E}"/>
    <dgm:cxn modelId="{2C49F7B4-9569-46FC-91F2-59B57A05BEE0}" type="presOf" srcId="{316D1763-B609-4532-AA9E-60B2BB5CB4DF}" destId="{8F1D2E65-4234-4F3A-929D-CBD49F0C54C3}" srcOrd="0" destOrd="0" presId="urn:microsoft.com/office/officeart/2005/8/layout/hierarchy3"/>
    <dgm:cxn modelId="{8B1D109B-913A-4836-923E-A0B088A5DFB9}" type="presOf" srcId="{3686778C-6C2C-4C21-A5BC-0C550FD09B31}" destId="{049F8467-9F10-48CC-AB0C-E8C9DD9FA1EA}" srcOrd="0" destOrd="0" presId="urn:microsoft.com/office/officeart/2005/8/layout/hierarchy3"/>
    <dgm:cxn modelId="{8BAD0F68-ECAE-42D0-BCF7-8F61D478A6A7}" type="presOf" srcId="{316D1763-B609-4532-AA9E-60B2BB5CB4DF}" destId="{FCEC2B33-6EA1-4C15-83E3-6CB098C18D9D}" srcOrd="1" destOrd="0" presId="urn:microsoft.com/office/officeart/2005/8/layout/hierarchy3"/>
    <dgm:cxn modelId="{A4CD40A9-6DDD-460F-82E2-9F6CCC9D1673}" type="presOf" srcId="{C7B760A8-DCF8-44B2-8F03-FD0FE28760B8}" destId="{ECEA786E-FCCD-4954-BB1B-1E84C9222DB7}" srcOrd="0" destOrd="0" presId="urn:microsoft.com/office/officeart/2005/8/layout/hierarchy3"/>
    <dgm:cxn modelId="{C88317DA-C0C4-43C8-8526-31D8E888375D}" srcId="{316D1763-B609-4532-AA9E-60B2BB5CB4DF}" destId="{C7B760A8-DCF8-44B2-8F03-FD0FE28760B8}" srcOrd="0" destOrd="0" parTransId="{DF613B0B-3B72-4B3D-9EDB-4619548700C9}" sibTransId="{BAEF2074-E8C5-4FA3-9563-C87241B10ACE}"/>
    <dgm:cxn modelId="{C99DE6A8-3386-4472-86A1-93F91E0A8D22}" srcId="{E40315F3-372D-437A-AAC7-E684EEB6F93B}" destId="{316D1763-B609-4532-AA9E-60B2BB5CB4DF}" srcOrd="0" destOrd="0" parTransId="{329F2492-BD97-4430-9756-261EBBD5906B}" sibTransId="{A46763AF-FC80-4098-B179-08F405E01D04}"/>
    <dgm:cxn modelId="{5F95E184-0A28-4367-B5DB-D91568CAA2FD}" type="presOf" srcId="{D362EF45-BE76-4294-84B3-F72556EEC906}" destId="{EAD3BF66-47DC-4AE4-847A-F76381BC1DCB}" srcOrd="0" destOrd="0" presId="urn:microsoft.com/office/officeart/2005/8/layout/hierarchy3"/>
    <dgm:cxn modelId="{66B363EC-03FD-4686-B536-A72F4351F697}" type="presOf" srcId="{DF613B0B-3B72-4B3D-9EDB-4619548700C9}" destId="{0070FF38-AD58-4A5D-A005-587D53ACDEC1}" srcOrd="0" destOrd="0" presId="urn:microsoft.com/office/officeart/2005/8/layout/hierarchy3"/>
    <dgm:cxn modelId="{D10DAB8F-E05C-48EF-BFB1-8F9A822B2EEC}" type="presOf" srcId="{E40315F3-372D-437A-AAC7-E684EEB6F93B}" destId="{84B43532-7CDE-4204-9D94-C6BDAD9730DE}" srcOrd="0" destOrd="0" presId="urn:microsoft.com/office/officeart/2005/8/layout/hierarchy3"/>
    <dgm:cxn modelId="{C653ACCD-0D22-41AF-A279-DDE836D288F9}" type="presParOf" srcId="{84B43532-7CDE-4204-9D94-C6BDAD9730DE}" destId="{202B4866-2C1F-4783-8DC4-BFA55FC48FB7}" srcOrd="0" destOrd="0" presId="urn:microsoft.com/office/officeart/2005/8/layout/hierarchy3"/>
    <dgm:cxn modelId="{004E1E2C-3871-40DA-9C2F-26210DD16F66}" type="presParOf" srcId="{202B4866-2C1F-4783-8DC4-BFA55FC48FB7}" destId="{9CDFE5A0-DCF6-4AF4-8A1B-3FD74F59A673}" srcOrd="0" destOrd="0" presId="urn:microsoft.com/office/officeart/2005/8/layout/hierarchy3"/>
    <dgm:cxn modelId="{A432C5A9-1E01-41C8-806D-1342B30FC136}" type="presParOf" srcId="{9CDFE5A0-DCF6-4AF4-8A1B-3FD74F59A673}" destId="{8F1D2E65-4234-4F3A-929D-CBD49F0C54C3}" srcOrd="0" destOrd="0" presId="urn:microsoft.com/office/officeart/2005/8/layout/hierarchy3"/>
    <dgm:cxn modelId="{E5FD5171-ECD6-433C-968D-8A2B9480E989}" type="presParOf" srcId="{9CDFE5A0-DCF6-4AF4-8A1B-3FD74F59A673}" destId="{FCEC2B33-6EA1-4C15-83E3-6CB098C18D9D}" srcOrd="1" destOrd="0" presId="urn:microsoft.com/office/officeart/2005/8/layout/hierarchy3"/>
    <dgm:cxn modelId="{39733E54-05CF-4740-9DE2-7CC694D41491}" type="presParOf" srcId="{202B4866-2C1F-4783-8DC4-BFA55FC48FB7}" destId="{C6C1C788-8264-4649-B94C-A9942FDC206F}" srcOrd="1" destOrd="0" presId="urn:microsoft.com/office/officeart/2005/8/layout/hierarchy3"/>
    <dgm:cxn modelId="{F141B849-ED8C-4656-AF1E-286AD19217AC}" type="presParOf" srcId="{C6C1C788-8264-4649-B94C-A9942FDC206F}" destId="{0070FF38-AD58-4A5D-A005-587D53ACDEC1}" srcOrd="0" destOrd="0" presId="urn:microsoft.com/office/officeart/2005/8/layout/hierarchy3"/>
    <dgm:cxn modelId="{3E1FEFBE-6C5A-4F61-9BCE-C3F829857A3A}" type="presParOf" srcId="{C6C1C788-8264-4649-B94C-A9942FDC206F}" destId="{ECEA786E-FCCD-4954-BB1B-1E84C9222DB7}" srcOrd="1" destOrd="0" presId="urn:microsoft.com/office/officeart/2005/8/layout/hierarchy3"/>
    <dgm:cxn modelId="{AC066B74-ED31-47B8-A793-D95BC21CF94A}" type="presParOf" srcId="{C6C1C788-8264-4649-B94C-A9942FDC206F}" destId="{049F8467-9F10-48CC-AB0C-E8C9DD9FA1EA}" srcOrd="2" destOrd="0" presId="urn:microsoft.com/office/officeart/2005/8/layout/hierarchy3"/>
    <dgm:cxn modelId="{C196702F-F1F2-41EC-A5B4-554D03DF4311}" type="presParOf" srcId="{C6C1C788-8264-4649-B94C-A9942FDC206F}" destId="{EAD3BF66-47DC-4AE4-847A-F76381BC1DCB}" srcOrd="3" destOrd="0" presId="urn:microsoft.com/office/officeart/2005/8/layout/hierarchy3"/>
  </dgm:cxnLst>
  <dgm:bg>
    <a:solidFill>
      <a:schemeClr val="bg2">
        <a:lumMod val="9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1D2E65-4234-4F3A-929D-CBD49F0C54C3}">
      <dsp:nvSpPr>
        <dsp:cNvPr id="0" name=""/>
        <dsp:cNvSpPr/>
      </dsp:nvSpPr>
      <dsp:spPr>
        <a:xfrm>
          <a:off x="553098" y="226"/>
          <a:ext cx="6560736" cy="1917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40 поставщиков социальных услуг </a:t>
          </a:r>
          <a:endParaRPr lang="ru-RU" sz="2400" kern="1200" dirty="0"/>
        </a:p>
      </dsp:txBody>
      <dsp:txXfrm>
        <a:off x="553098" y="226"/>
        <a:ext cx="6560736" cy="1917166"/>
      </dsp:txXfrm>
    </dsp:sp>
    <dsp:sp modelId="{0070FF38-AD58-4A5D-A005-587D53ACDEC1}">
      <dsp:nvSpPr>
        <dsp:cNvPr id="0" name=""/>
        <dsp:cNvSpPr/>
      </dsp:nvSpPr>
      <dsp:spPr>
        <a:xfrm>
          <a:off x="1209172" y="1917392"/>
          <a:ext cx="656073" cy="1437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875"/>
              </a:lnTo>
              <a:lnTo>
                <a:pt x="656073" y="1437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A786E-FCCD-4954-BB1B-1E84C9222DB7}">
      <dsp:nvSpPr>
        <dsp:cNvPr id="0" name=""/>
        <dsp:cNvSpPr/>
      </dsp:nvSpPr>
      <dsp:spPr>
        <a:xfrm>
          <a:off x="1865245" y="2396684"/>
          <a:ext cx="6618151" cy="1917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Государственные поставщики социальных услуг (35)</a:t>
          </a:r>
          <a:endParaRPr lang="ru-RU" sz="2000" kern="1200" dirty="0"/>
        </a:p>
      </dsp:txBody>
      <dsp:txXfrm>
        <a:off x="1865245" y="2396684"/>
        <a:ext cx="6618151" cy="1917166"/>
      </dsp:txXfrm>
    </dsp:sp>
    <dsp:sp modelId="{049F8467-9F10-48CC-AB0C-E8C9DD9FA1EA}">
      <dsp:nvSpPr>
        <dsp:cNvPr id="0" name=""/>
        <dsp:cNvSpPr/>
      </dsp:nvSpPr>
      <dsp:spPr>
        <a:xfrm>
          <a:off x="1209172" y="1917392"/>
          <a:ext cx="656073" cy="3834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4333"/>
              </a:lnTo>
              <a:lnTo>
                <a:pt x="656073" y="38343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D3BF66-47DC-4AE4-847A-F76381BC1DCB}">
      <dsp:nvSpPr>
        <dsp:cNvPr id="0" name=""/>
        <dsp:cNvSpPr/>
      </dsp:nvSpPr>
      <dsp:spPr>
        <a:xfrm>
          <a:off x="1865245" y="4793143"/>
          <a:ext cx="6567446" cy="1917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Негосударственные поставщики социальных услуг (5)</a:t>
          </a:r>
          <a:endParaRPr lang="ru-RU" sz="2000" kern="1200" dirty="0"/>
        </a:p>
      </dsp:txBody>
      <dsp:txXfrm>
        <a:off x="1865245" y="4793143"/>
        <a:ext cx="6567446" cy="1917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5796136" cy="792088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7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1979712" y="1484784"/>
            <a:ext cx="6768752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7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1484784"/>
            <a:ext cx="6768752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alkirov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4556382" cy="374441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/>
              </a:rPr>
              <a:t>Независимая </a:t>
            </a:r>
            <a:r>
              <a:rPr lang="ru-RU" sz="2800" dirty="0">
                <a:solidFill>
                  <a:srgbClr val="FF0000"/>
                </a:solidFill>
                <a:effectLst/>
              </a:rPr>
              <a:t>оценка качества условий оказания услуг организациями, включенными в реестр поставщиков социальных услуг Кировской области в 2022 </a:t>
            </a:r>
            <a:r>
              <a:rPr lang="ru-RU" sz="2800" dirty="0" smtClean="0">
                <a:solidFill>
                  <a:srgbClr val="FF0000"/>
                </a:solidFill>
                <a:effectLst/>
              </a:rPr>
              <a:t>году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301208"/>
            <a:ext cx="3105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ООО «Академический центр»</a:t>
            </a:r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Критерий «Доступность услуг для инвалидов»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412776"/>
            <a:ext cx="6984776" cy="518457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максимум возможных баллов </a:t>
            </a:r>
            <a:r>
              <a:rPr lang="ru-RU" b="1" dirty="0" smtClean="0">
                <a:solidFill>
                  <a:srgbClr val="FF0000"/>
                </a:solidFill>
              </a:rPr>
              <a:t>100</a:t>
            </a:r>
          </a:p>
          <a:p>
            <a:r>
              <a:rPr lang="ru-RU" dirty="0"/>
              <a:t>полностью соблюдаются требования к доступности территорий и зданий организаций в </a:t>
            </a:r>
            <a:r>
              <a:rPr lang="ru-RU" dirty="0" smtClean="0"/>
              <a:t>24 </a:t>
            </a:r>
            <a:r>
              <a:rPr lang="ru-RU" dirty="0"/>
              <a:t>учреждениях, что составляет </a:t>
            </a:r>
            <a:r>
              <a:rPr lang="ru-RU" b="1" dirty="0" smtClean="0">
                <a:solidFill>
                  <a:srgbClr val="FF0000"/>
                </a:solidFill>
              </a:rPr>
              <a:t>60%</a:t>
            </a:r>
            <a:endParaRPr lang="ru-RU" dirty="0"/>
          </a:p>
          <a:p>
            <a:r>
              <a:rPr lang="ru-RU" dirty="0" smtClean="0"/>
              <a:t>выполняются </a:t>
            </a:r>
            <a:r>
              <a:rPr lang="ru-RU" dirty="0"/>
              <a:t>все условия, позволяющие инвалидам получать услуги наравне с другими, только в </a:t>
            </a:r>
            <a:r>
              <a:rPr lang="ru-RU" b="1" dirty="0">
                <a:solidFill>
                  <a:srgbClr val="FF0000"/>
                </a:solidFill>
              </a:rPr>
              <a:t>5</a:t>
            </a:r>
            <a:r>
              <a:rPr lang="ru-RU" dirty="0"/>
              <a:t> организациях, что составляет </a:t>
            </a:r>
            <a:r>
              <a:rPr lang="ru-RU" b="1" dirty="0">
                <a:solidFill>
                  <a:srgbClr val="FF0000"/>
                </a:solidFill>
              </a:rPr>
              <a:t>12,5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  <a:endParaRPr lang="ru-RU" dirty="0"/>
          </a:p>
          <a:p>
            <a:r>
              <a:rPr lang="ru-RU" dirty="0" smtClean="0"/>
              <a:t>максимальный </a:t>
            </a:r>
            <a:r>
              <a:rPr lang="ru-RU" dirty="0"/>
              <a:t>балл набрали </a:t>
            </a:r>
            <a:r>
              <a:rPr lang="ru-RU" b="1" dirty="0" smtClean="0">
                <a:solidFill>
                  <a:srgbClr val="FF0000"/>
                </a:solidFill>
              </a:rPr>
              <a:t>16</a:t>
            </a:r>
            <a:r>
              <a:rPr lang="ru-RU" dirty="0" smtClean="0"/>
              <a:t> организаций</a:t>
            </a:r>
          </a:p>
          <a:p>
            <a:r>
              <a:rPr lang="ru-RU" dirty="0" smtClean="0"/>
              <a:t>Средний показатель по данному критерию </a:t>
            </a:r>
            <a:r>
              <a:rPr lang="ru-RU" dirty="0"/>
              <a:t>– </a:t>
            </a:r>
            <a:r>
              <a:rPr lang="ru-RU" b="1" dirty="0" smtClean="0">
                <a:solidFill>
                  <a:srgbClr val="FF0000"/>
                </a:solidFill>
              </a:rPr>
              <a:t>85,7</a:t>
            </a:r>
            <a:r>
              <a:rPr lang="ru-RU" dirty="0" smtClean="0"/>
              <a:t> 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2167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463" y="205512"/>
            <a:ext cx="8712967" cy="1185223"/>
          </a:xfrm>
        </p:spPr>
        <p:txBody>
          <a:bodyPr>
            <a:normAutofit/>
          </a:bodyPr>
          <a:lstStyle/>
          <a:p>
            <a:r>
              <a:rPr lang="ru-RU" sz="3200" b="1" dirty="0">
                <a:effectLst/>
              </a:rPr>
              <a:t>Критерий </a:t>
            </a:r>
            <a:r>
              <a:rPr lang="ru-RU" sz="3200" b="1" dirty="0" smtClean="0">
                <a:effectLst/>
              </a:rPr>
              <a:t>«</a:t>
            </a:r>
            <a:r>
              <a:rPr lang="ru-RU" sz="3200" b="1" dirty="0">
                <a:effectLst/>
              </a:rPr>
              <a:t>Доброжелательность, вежливость работников организаций</a:t>
            </a:r>
            <a:r>
              <a:rPr lang="ru-RU" sz="3200" b="1" dirty="0" smtClean="0">
                <a:effectLst/>
              </a:rPr>
              <a:t>»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2060848"/>
            <a:ext cx="6768752" cy="3096344"/>
          </a:xfrm>
        </p:spPr>
        <p:txBody>
          <a:bodyPr>
            <a:normAutofit/>
          </a:bodyPr>
          <a:lstStyle/>
          <a:p>
            <a:r>
              <a:rPr lang="ru-RU" dirty="0"/>
              <a:t>максимум возможных баллов </a:t>
            </a:r>
            <a:r>
              <a:rPr lang="ru-RU" b="1" dirty="0" smtClean="0">
                <a:solidFill>
                  <a:srgbClr val="FF0000"/>
                </a:solidFill>
              </a:rPr>
              <a:t>100</a:t>
            </a:r>
          </a:p>
          <a:p>
            <a:r>
              <a:rPr lang="ru-RU" dirty="0"/>
              <a:t>максимальный балл набрали </a:t>
            </a:r>
            <a:r>
              <a:rPr lang="ru-RU" b="1" dirty="0">
                <a:solidFill>
                  <a:srgbClr val="FF0000"/>
                </a:solidFill>
              </a:rPr>
              <a:t>29 </a:t>
            </a:r>
            <a:r>
              <a:rPr lang="ru-RU" dirty="0" smtClean="0"/>
              <a:t>организаций, что составляет </a:t>
            </a:r>
            <a:r>
              <a:rPr lang="ru-RU" b="1" dirty="0" smtClean="0">
                <a:solidFill>
                  <a:srgbClr val="FF0000"/>
                </a:solidFill>
              </a:rPr>
              <a:t>72,5 %</a:t>
            </a:r>
          </a:p>
          <a:p>
            <a:r>
              <a:rPr lang="ru-RU" dirty="0" smtClean="0"/>
              <a:t>Средний показатель по данному критерию </a:t>
            </a:r>
            <a:r>
              <a:rPr lang="ru-RU" dirty="0"/>
              <a:t>– </a:t>
            </a:r>
            <a:r>
              <a:rPr lang="ru-RU" b="1" dirty="0" smtClean="0">
                <a:solidFill>
                  <a:srgbClr val="FF0000"/>
                </a:solidFill>
              </a:rPr>
              <a:t>98,9</a:t>
            </a:r>
            <a:r>
              <a:rPr lang="ru-RU" dirty="0" smtClean="0"/>
              <a:t> 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9890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7" cy="1185223"/>
          </a:xfrm>
        </p:spPr>
        <p:txBody>
          <a:bodyPr>
            <a:noAutofit/>
          </a:bodyPr>
          <a:lstStyle/>
          <a:p>
            <a:r>
              <a:rPr lang="ru-RU" sz="3600" b="1" dirty="0">
                <a:effectLst/>
              </a:rPr>
              <a:t>Критерий «Удовлетворенность условиями оказания услуг»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244827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максимум возможных баллов </a:t>
            </a:r>
            <a:r>
              <a:rPr lang="ru-RU" dirty="0" smtClean="0"/>
              <a:t>– </a:t>
            </a:r>
            <a:r>
              <a:rPr lang="ru-RU" b="1" dirty="0" smtClean="0">
                <a:solidFill>
                  <a:srgbClr val="FF0000"/>
                </a:solidFill>
              </a:rPr>
              <a:t>100</a:t>
            </a:r>
          </a:p>
          <a:p>
            <a:r>
              <a:rPr lang="ru-RU" dirty="0"/>
              <a:t>максимальный балл набрали </a:t>
            </a:r>
            <a:r>
              <a:rPr lang="ru-RU" b="1" dirty="0" smtClean="0">
                <a:solidFill>
                  <a:srgbClr val="FF0000"/>
                </a:solidFill>
              </a:rPr>
              <a:t>17 </a:t>
            </a:r>
            <a:r>
              <a:rPr lang="ru-RU" dirty="0" smtClean="0"/>
              <a:t>организаций , что составляет </a:t>
            </a:r>
            <a:r>
              <a:rPr lang="ru-RU" b="1" dirty="0" smtClean="0">
                <a:solidFill>
                  <a:srgbClr val="FF0000"/>
                </a:solidFill>
              </a:rPr>
              <a:t>42,5 %</a:t>
            </a:r>
          </a:p>
          <a:p>
            <a:r>
              <a:rPr lang="ru-RU" dirty="0" smtClean="0"/>
              <a:t>средний показатель по данному критерию составил  </a:t>
            </a:r>
            <a:r>
              <a:rPr lang="ru-RU" b="1" dirty="0" smtClean="0">
                <a:solidFill>
                  <a:srgbClr val="FF0000"/>
                </a:solidFill>
              </a:rPr>
              <a:t>98,2</a:t>
            </a:r>
            <a:r>
              <a:rPr lang="ru-RU" dirty="0" smtClean="0"/>
              <a:t> </a:t>
            </a:r>
            <a:r>
              <a:rPr lang="ru-RU" dirty="0"/>
              <a:t>балла</a:t>
            </a:r>
          </a:p>
        </p:txBody>
      </p:sp>
    </p:spTree>
    <p:extLst>
      <p:ext uri="{BB962C8B-B14F-4D97-AF65-F5344CB8AC3E}">
        <p14:creationId xmlns:p14="http://schemas.microsoft.com/office/powerpoint/2010/main" xmlns="" val="4151053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7" cy="864095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Средние показатели по основным критериям (баллы) </a:t>
            </a:r>
            <a:endParaRPr lang="ru-RU" sz="36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48072680"/>
              </p:ext>
            </p:extLst>
          </p:nvPr>
        </p:nvGraphicFramePr>
        <p:xfrm>
          <a:off x="107504" y="1268760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74519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87553569"/>
              </p:ext>
            </p:extLst>
          </p:nvPr>
        </p:nvGraphicFramePr>
        <p:xfrm>
          <a:off x="107504" y="1268760"/>
          <a:ext cx="8928992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effectLst/>
              </a:rPr>
              <a:t>Количество организаций, набравших максимальное количество баллов по основным критериям</a:t>
            </a:r>
            <a:endParaRPr lang="ru-RU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768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6901"/>
            <a:ext cx="8712968" cy="603787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/>
              </a:rPr>
              <a:t>Итоговая сумма баллов организаций</a:t>
            </a:r>
            <a:endParaRPr lang="ru-RU" sz="1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6310763"/>
              </p:ext>
            </p:extLst>
          </p:nvPr>
        </p:nvGraphicFramePr>
        <p:xfrm>
          <a:off x="0" y="548680"/>
          <a:ext cx="9124709" cy="6167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345298"/>
                <a:gridCol w="794116"/>
                <a:gridCol w="708216"/>
                <a:gridCol w="1277079"/>
              </a:tblGrid>
              <a:tr h="979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Наименование организации социального обслуживания населения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 dirty="0">
                          <a:effectLst/>
                        </a:rPr>
                        <a:t>Итоговый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 dirty="0">
                          <a:effectLst/>
                        </a:rPr>
                        <a:t>(в ед.)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Место в 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рейтинге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 dirty="0">
                          <a:effectLst/>
                        </a:rPr>
                        <a:t>Уровень качества оказания </a:t>
                      </a:r>
                      <a:r>
                        <a:rPr lang="ru-RU" sz="1100" dirty="0" smtClean="0">
                          <a:effectLst/>
                        </a:rPr>
                        <a:t>услуг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</a:tr>
              <a:tr h="429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«Верхнекамский </a:t>
                      </a:r>
                      <a:r>
                        <a:rPr lang="ru-RU" sz="1100" dirty="0" smtClean="0">
                          <a:effectLst/>
                        </a:rPr>
                        <a:t> комплексный центр социального обслуживания населения»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</a:tr>
              <a:tr h="6503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</a:t>
                      </a:r>
                      <a:r>
                        <a:rPr lang="ru-RU" sz="1100" dirty="0" err="1">
                          <a:effectLst/>
                        </a:rPr>
                        <a:t>Вятскополянском</a:t>
                      </a:r>
                      <a:r>
                        <a:rPr lang="ru-RU" sz="1100" dirty="0">
                          <a:effectLst/>
                        </a:rPr>
                        <a:t> районе»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</a:tr>
              <a:tr h="4784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Кировское областное государственное </a:t>
                      </a:r>
                      <a:r>
                        <a:rPr lang="ru-RU" sz="1100" dirty="0" smtClean="0">
                          <a:effectLst/>
                        </a:rPr>
                        <a:t>автономное </a:t>
                      </a:r>
                      <a:r>
                        <a:rPr lang="ru-RU" sz="1100" dirty="0">
                          <a:effectLst/>
                        </a:rPr>
                        <a:t>учреждение социального обслуживания «Межрайонный </a:t>
                      </a:r>
                      <a:r>
                        <a:rPr lang="ru-RU" sz="1100" dirty="0" smtClean="0">
                          <a:effectLst/>
                        </a:rPr>
                        <a:t>комплексный центр социального обслуживания населения в Зуевском </a:t>
                      </a:r>
                      <a:r>
                        <a:rPr lang="ru-RU" sz="1100" dirty="0">
                          <a:effectLst/>
                        </a:rPr>
                        <a:t>районе»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</a:tr>
              <a:tr h="6503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Кирово-Чепецком районе»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</a:tr>
              <a:tr h="4784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«Кировский центр социальной помощи семье и детям»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</a:tr>
              <a:tr h="431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Кировское областное государственное автономное учреждение социального обслуживания «Кировский городской комплексный центр социального обслуживания населения»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</a:tr>
              <a:tr h="604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</a:t>
                      </a:r>
                      <a:r>
                        <a:rPr lang="ru-RU" sz="1100" dirty="0" smtClean="0">
                          <a:effectLst/>
                        </a:rPr>
                        <a:t>комплексный центр социального обслуживания населения </a:t>
                      </a:r>
                      <a:r>
                        <a:rPr lang="ru-RU" sz="1100" dirty="0">
                          <a:effectLst/>
                        </a:rPr>
                        <a:t>в </a:t>
                      </a:r>
                      <a:r>
                        <a:rPr lang="ru-RU" sz="1100" dirty="0" err="1">
                          <a:effectLst/>
                        </a:rPr>
                        <a:t>Котельничском</a:t>
                      </a:r>
                      <a:r>
                        <a:rPr lang="ru-RU" sz="1100" dirty="0">
                          <a:effectLst/>
                        </a:rPr>
                        <a:t> районе»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</a:tr>
              <a:tr h="4784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Кировское областное государственное автономное учреждение социального обслуживания «</a:t>
                      </a:r>
                      <a:r>
                        <a:rPr lang="ru-RU" sz="1100" dirty="0" smtClean="0">
                          <a:effectLst/>
                        </a:rPr>
                        <a:t>Межрайонный комплексный центр социального обслуживания населения </a:t>
                      </a:r>
                      <a:r>
                        <a:rPr lang="ru-RU" sz="1100" dirty="0">
                          <a:effectLst/>
                        </a:rPr>
                        <a:t>в Нолинском районе»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</a:tr>
              <a:tr h="5081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Омутнинском районе»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</a:tr>
              <a:tr h="4784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Кировское областное государственное автономное учреждение социального обслуживания «Оричевский комплексный центр социального обслуживания населения»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100" dirty="0">
                          <a:effectLst/>
                        </a:rPr>
                        <a:t>Высокий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88" marR="397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6575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6037642"/>
              </p:ext>
            </p:extLst>
          </p:nvPr>
        </p:nvGraphicFramePr>
        <p:xfrm>
          <a:off x="179512" y="188639"/>
          <a:ext cx="8784978" cy="64264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107773"/>
                <a:gridCol w="764392"/>
                <a:gridCol w="681704"/>
                <a:gridCol w="1231109"/>
              </a:tblGrid>
              <a:tr h="700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</a:t>
                      </a:r>
                      <a:r>
                        <a:rPr lang="ru-RU" sz="1200" dirty="0" smtClean="0">
                          <a:effectLst/>
                        </a:rPr>
                        <a:t>комплексный центр социального обслуживания населения </a:t>
                      </a:r>
                      <a:r>
                        <a:rPr lang="ru-RU" sz="1200" dirty="0">
                          <a:effectLst/>
                        </a:rPr>
                        <a:t>в </a:t>
                      </a:r>
                      <a:r>
                        <a:rPr lang="ru-RU" sz="1200" dirty="0" err="1">
                          <a:effectLst/>
                        </a:rPr>
                        <a:t>Подосиновском</a:t>
                      </a:r>
                      <a:r>
                        <a:rPr lang="ru-RU" sz="1200" dirty="0">
                          <a:effectLst/>
                        </a:rPr>
                        <a:t> районе»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</a:tr>
              <a:tr h="7496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Слободском районе»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</a:tr>
              <a:tr h="700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</a:t>
                      </a:r>
                      <a:r>
                        <a:rPr lang="ru-RU" sz="1200" dirty="0" smtClean="0">
                          <a:effectLst/>
                        </a:rPr>
                        <a:t>комплексный центр социального обслуживания населения </a:t>
                      </a:r>
                      <a:r>
                        <a:rPr lang="ru-RU" sz="1200" dirty="0">
                          <a:effectLst/>
                        </a:rPr>
                        <a:t>в Советском районе»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</a:tr>
              <a:tr h="4868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Кировское областное государственное автономное учреждение социального обслуживания «</a:t>
                      </a:r>
                      <a:r>
                        <a:rPr lang="ru-RU" sz="1200" dirty="0" err="1">
                          <a:effectLst/>
                        </a:rPr>
                        <a:t>Уржумский</a:t>
                      </a:r>
                      <a:r>
                        <a:rPr lang="ru-RU" sz="1200" dirty="0">
                          <a:effectLst/>
                        </a:rPr>
                        <a:t> комплексный центр социального обслуживания населения»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</a:tr>
              <a:tr h="7496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</a:t>
                      </a:r>
                      <a:r>
                        <a:rPr lang="ru-RU" sz="1200" dirty="0" err="1">
                          <a:effectLst/>
                        </a:rPr>
                        <a:t>Унинском</a:t>
                      </a:r>
                      <a:r>
                        <a:rPr lang="ru-RU" sz="1200" dirty="0">
                          <a:effectLst/>
                        </a:rPr>
                        <a:t> районе»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</a:tr>
              <a:tr h="7496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</a:t>
                      </a:r>
                      <a:r>
                        <a:rPr lang="ru-RU" sz="1200" dirty="0" err="1">
                          <a:effectLst/>
                        </a:rPr>
                        <a:t>Юрьянском</a:t>
                      </a:r>
                      <a:r>
                        <a:rPr lang="ru-RU" sz="1200" dirty="0">
                          <a:effectLst/>
                        </a:rPr>
                        <a:t> районе»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</a:tr>
              <a:tr h="7496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Кировское областное государственное автономное учреждение социального обслуживания «Межрайонный комплексный центр социального обслуживания населения в Яранском районе»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</a:tr>
              <a:tr h="494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Кировское областное государственное бюджетное учреждение социального обслуживания «Климковский дом-интернат»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97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</a:tr>
              <a:tr h="549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Кировское областное государственное автономное учреждение социального обслуживания </a:t>
                      </a:r>
                      <a:r>
                        <a:rPr lang="ru-RU" sz="1200" dirty="0" smtClean="0">
                          <a:effectLst/>
                        </a:rPr>
                        <a:t>«</a:t>
                      </a:r>
                      <a:r>
                        <a:rPr lang="ru-RU" sz="1200" dirty="0" err="1">
                          <a:effectLst/>
                        </a:rPr>
                        <a:t>Каринский</a:t>
                      </a:r>
                      <a:r>
                        <a:rPr lang="ru-RU" sz="1200" dirty="0">
                          <a:effectLst/>
                        </a:rPr>
                        <a:t> дом-интернат»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</a:tr>
              <a:tr h="494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Кировское областное государственное бюджетное учреждение социального обслуживания «Малмыжский дом-интернат»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98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200" dirty="0">
                          <a:effectLst/>
                        </a:rPr>
                        <a:t>Высокий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6" marR="511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2670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3332545"/>
              </p:ext>
            </p:extLst>
          </p:nvPr>
        </p:nvGraphicFramePr>
        <p:xfrm>
          <a:off x="251520" y="188637"/>
          <a:ext cx="8784976" cy="67299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107773"/>
                <a:gridCol w="764391"/>
                <a:gridCol w="681704"/>
                <a:gridCol w="1231108"/>
              </a:tblGrid>
              <a:tr h="4859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Кировское областное государственное бюджетное учреждение социального обслуживания </a:t>
                      </a:r>
                      <a:r>
                        <a:rPr lang="ru-RU" sz="1600" b="1" dirty="0" smtClean="0">
                          <a:effectLst/>
                        </a:rPr>
                        <a:t>«</a:t>
                      </a:r>
                      <a:r>
                        <a:rPr lang="ru-RU" sz="1600" b="1" dirty="0" err="1">
                          <a:effectLst/>
                        </a:rPr>
                        <a:t>Мурыгинский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effectLst/>
                        </a:rPr>
                        <a:t>детский дом-интернат </a:t>
                      </a:r>
                      <a:r>
                        <a:rPr lang="ru-RU" sz="1600" b="1" dirty="0">
                          <a:effectLst/>
                        </a:rPr>
                        <a:t>«Родник»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92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>
                          <a:effectLst/>
                        </a:rPr>
                        <a:t>Высокий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</a:tr>
              <a:tr h="416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Кировское областное государственное бюджетное учреждение социального обслуживания </a:t>
                      </a:r>
                      <a:r>
                        <a:rPr lang="ru-RU" sz="1600" b="1" dirty="0" smtClean="0">
                          <a:effectLst/>
                        </a:rPr>
                        <a:t>«</a:t>
                      </a:r>
                      <a:r>
                        <a:rPr lang="ru-RU" sz="1600" b="1" dirty="0" err="1">
                          <a:effectLst/>
                        </a:rPr>
                        <a:t>Новомедянский</a:t>
                      </a:r>
                      <a:r>
                        <a:rPr lang="ru-RU" sz="1600" b="1" dirty="0">
                          <a:effectLst/>
                        </a:rPr>
                        <a:t> дом-интернат»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100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>
                          <a:effectLst/>
                        </a:rPr>
                        <a:t>Высокий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</a:tr>
              <a:tr h="4825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Кировское областное государственное бюджетное учреждение социального обслуживания «</a:t>
                      </a:r>
                      <a:r>
                        <a:rPr lang="ru-RU" sz="1600" b="1" dirty="0" err="1">
                          <a:effectLst/>
                        </a:rPr>
                        <a:t>Подлевский</a:t>
                      </a:r>
                      <a:r>
                        <a:rPr lang="ru-RU" sz="1600" b="1" dirty="0">
                          <a:effectLst/>
                        </a:rPr>
                        <a:t> дом-интернат»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97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>
                          <a:effectLst/>
                        </a:rPr>
                        <a:t>Высокий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</a:tr>
              <a:tr h="4825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Кировское областное государственное бюджетное учреждение социального обслуживания «</a:t>
                      </a:r>
                      <a:r>
                        <a:rPr lang="ru-RU" sz="1600" b="1" dirty="0" err="1">
                          <a:effectLst/>
                        </a:rPr>
                        <a:t>Подосиновский</a:t>
                      </a:r>
                      <a:r>
                        <a:rPr lang="ru-RU" sz="1600" b="1" dirty="0">
                          <a:effectLst/>
                        </a:rPr>
                        <a:t> дом-интернат»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98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>
                          <a:effectLst/>
                        </a:rPr>
                        <a:t>Высокий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</a:tr>
              <a:tr h="4825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Кировское областное государственное бюджетное учреждение социального обслуживания «</a:t>
                      </a:r>
                      <a:r>
                        <a:rPr lang="ru-RU" sz="1600" b="1" dirty="0" err="1">
                          <a:effectLst/>
                        </a:rPr>
                        <a:t>Рублевский</a:t>
                      </a:r>
                      <a:r>
                        <a:rPr lang="ru-RU" sz="1600" b="1" dirty="0">
                          <a:effectLst/>
                        </a:rPr>
                        <a:t> дом-интернат»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97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>
                          <a:effectLst/>
                        </a:rPr>
                        <a:t>Высокий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</a:tr>
              <a:tr h="4825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Кировское областное государственное автономное учреждение социального обслуживания «Русско-</a:t>
                      </a:r>
                      <a:r>
                        <a:rPr lang="ru-RU" sz="1600" b="1" dirty="0" err="1">
                          <a:effectLst/>
                        </a:rPr>
                        <a:t>Турекский</a:t>
                      </a:r>
                      <a:r>
                        <a:rPr lang="ru-RU" sz="1600" b="1" dirty="0">
                          <a:effectLst/>
                        </a:rPr>
                        <a:t> дом-интернат»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100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Высокий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</a:tr>
              <a:tr h="430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Кировское областное государственное бюджетное учреждение социального обслуживания </a:t>
                      </a:r>
                      <a:r>
                        <a:rPr lang="ru-RU" sz="1600" b="1" dirty="0" smtClean="0">
                          <a:effectLst/>
                        </a:rPr>
                        <a:t>«</a:t>
                      </a:r>
                      <a:r>
                        <a:rPr lang="ru-RU" sz="1600" b="1" dirty="0">
                          <a:effectLst/>
                        </a:rPr>
                        <a:t>Советский дом-интернат»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99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Высокий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</a:tr>
              <a:tr h="4859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Кировское областное государственное бюджетное учреждение социального обслуживания «Яранский дом-интернат для престарелых и инвалидов»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97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Высокий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</a:tr>
              <a:tr h="416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Кировское областное государственное бюджетное учреждение социального обслуживания </a:t>
                      </a:r>
                      <a:r>
                        <a:rPr lang="ru-RU" sz="1600" b="1" dirty="0" smtClean="0">
                          <a:effectLst/>
                        </a:rPr>
                        <a:t>«</a:t>
                      </a:r>
                      <a:r>
                        <a:rPr lang="ru-RU" sz="1600" b="1" dirty="0">
                          <a:effectLst/>
                        </a:rPr>
                        <a:t>Кирово-Чепецкий дом-интернат для престарелых и инвалидов»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98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Высокий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</a:tr>
              <a:tr h="731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Кировское областное государственное бюджетное учреждение социального обслуживания </a:t>
                      </a:r>
                      <a:r>
                        <a:rPr lang="ru-RU" sz="1600" b="1" dirty="0" smtClean="0">
                          <a:effectLst/>
                        </a:rPr>
                        <a:t>«</a:t>
                      </a:r>
                      <a:r>
                        <a:rPr lang="ru-RU" sz="1600" b="1" dirty="0">
                          <a:effectLst/>
                        </a:rPr>
                        <a:t>Кировский дом-интернат для престарелых и инвалидов»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89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Высокий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91" marR="550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0268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559227"/>
              </p:ext>
            </p:extLst>
          </p:nvPr>
        </p:nvGraphicFramePr>
        <p:xfrm>
          <a:off x="179512" y="260650"/>
          <a:ext cx="8784976" cy="64087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107773"/>
                <a:gridCol w="764390"/>
                <a:gridCol w="681704"/>
                <a:gridCol w="1231109"/>
              </a:tblGrid>
              <a:tr h="7862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Кировское областное государственное казенное учреждение социального обслуживания </a:t>
                      </a:r>
                      <a:r>
                        <a:rPr lang="ru-RU" sz="1400" b="1" dirty="0" smtClean="0">
                          <a:effectLst/>
                        </a:rPr>
                        <a:t>«</a:t>
                      </a:r>
                      <a:r>
                        <a:rPr lang="ru-RU" sz="1400" b="1" dirty="0">
                          <a:effectLst/>
                        </a:rPr>
                        <a:t>Кировский комплексный социальный центр по оказания помощи лицам без определенного места жительства и занятий»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93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Высокий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</a:tr>
              <a:tr h="7862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Кировское областное государственное казенное учреждение социального обслуживания </a:t>
                      </a:r>
                      <a:r>
                        <a:rPr lang="ru-RU" sz="1400" b="1" dirty="0" smtClean="0">
                          <a:effectLst/>
                        </a:rPr>
                        <a:t>«</a:t>
                      </a:r>
                      <a:r>
                        <a:rPr lang="ru-RU" sz="1400" b="1" dirty="0">
                          <a:effectLst/>
                        </a:rPr>
                        <a:t>Кировский социально-реабилитационный центр для несовершеннолетних «</a:t>
                      </a:r>
                      <a:r>
                        <a:rPr lang="ru-RU" sz="1400" b="1" dirty="0" err="1">
                          <a:effectLst/>
                        </a:rPr>
                        <a:t>Вятушка</a:t>
                      </a:r>
                      <a:r>
                        <a:rPr lang="ru-RU" sz="1400" b="1" dirty="0">
                          <a:effectLst/>
                        </a:rPr>
                        <a:t>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88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Высокий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</a:tr>
              <a:tr h="566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Кировское областное государственное бюджетное учреждение социального обслуживания «Центр реабилитации «На Казанской»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Высокий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</a:tr>
              <a:tr h="7862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Кировское областное государственное казенное учреждение социального обслуживания </a:t>
                      </a:r>
                      <a:r>
                        <a:rPr lang="ru-RU" sz="1400" b="1" dirty="0" smtClean="0">
                          <a:effectLst/>
                        </a:rPr>
                        <a:t>«</a:t>
                      </a:r>
                      <a:r>
                        <a:rPr lang="ru-RU" sz="1400" b="1" dirty="0">
                          <a:effectLst/>
                        </a:rPr>
                        <a:t>Кирово-Чепецкий реабилитационный центр для детей и подростков с ограниченными возможностями»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100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Высокий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</a:tr>
              <a:tr h="7862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Кировское областное государственное казенное учреждение социального обслуживания «Областной реабилитационный центр для детей и подростков с ограниченными возможностями»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94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Высокий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</a:tr>
              <a:tr h="5491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Региональная общественная организация родителей детей-инвалидов «Дорогою добра» Кировской области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99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Высокий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</a:tr>
              <a:tr h="5189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Общественная организация «Кировская региональная наркологическая ассоциация»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83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11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Высокий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</a:tr>
              <a:tr h="566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Автономная некоммерческая организация «Центр по предоставлению социальных и общественно полезных услуг «Неваляшкин»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94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Высокий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</a:tr>
              <a:tr h="7862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Автономная некоммерческая организация «Центр социального обслуживания и культурного развития и досуга для детей и взрослых «Развитие Плюс»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</a:rPr>
                        <a:t>67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13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Средний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</a:tr>
              <a:tr h="2766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Индивидуальный предприниматель Смирнова Анастасия Алексеевна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34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12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51" marR="530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7298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44827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/>
              <a:t>Показатель оценки </a:t>
            </a:r>
            <a:r>
              <a:rPr lang="ru-RU" sz="3200" dirty="0" smtClean="0"/>
              <a:t>качества условий оказания услуг </a:t>
            </a:r>
            <a:r>
              <a:rPr lang="ru-RU" sz="3200" dirty="0"/>
              <a:t>по отрасли </a:t>
            </a:r>
            <a:r>
              <a:rPr lang="ru-RU" sz="3200" dirty="0" smtClean="0"/>
              <a:t>«Социальное </a:t>
            </a:r>
            <a:r>
              <a:rPr lang="ru-RU" sz="3200" dirty="0"/>
              <a:t>обслуживание населения» в Кировской области  составил </a:t>
            </a:r>
            <a:r>
              <a:rPr lang="ru-RU" sz="3200" b="1" dirty="0" smtClean="0">
                <a:solidFill>
                  <a:srgbClr val="FF0000"/>
                </a:solidFill>
              </a:rPr>
              <a:t>95,4 </a:t>
            </a:r>
            <a:r>
              <a:rPr lang="ru-RU" sz="3200" b="1" dirty="0">
                <a:solidFill>
                  <a:srgbClr val="FF0000"/>
                </a:solidFill>
              </a:rPr>
              <a:t>балла </a:t>
            </a:r>
            <a:r>
              <a:rPr lang="ru-RU" sz="3200" dirty="0"/>
              <a:t>из 100 возможных</a:t>
            </a:r>
          </a:p>
        </p:txBody>
      </p:sp>
    </p:spTree>
    <p:extLst>
      <p:ext uri="{BB962C8B-B14F-4D97-AF65-F5344CB8AC3E}">
        <p14:creationId xmlns:p14="http://schemas.microsoft.com/office/powerpoint/2010/main" xmlns="" val="437946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260648"/>
            <a:ext cx="6984776" cy="6336704"/>
          </a:xfrm>
          <a:solidFill>
            <a:srgbClr val="CCFFFF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77500" lnSpcReduction="2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Цель исследования </a:t>
            </a:r>
            <a:r>
              <a:rPr lang="ru-RU" i="1" dirty="0"/>
              <a:t>– </a:t>
            </a:r>
            <a:r>
              <a:rPr lang="ru-RU" dirty="0"/>
              <a:t>сбор и обобщение информации о качестве условий оказания услуг организациями социального обслуживания – поставщиками социальных услуг в Кировской </a:t>
            </a:r>
            <a:r>
              <a:rPr lang="ru-RU" dirty="0" smtClean="0"/>
              <a:t>области</a:t>
            </a:r>
            <a:endParaRPr lang="ru-RU" dirty="0"/>
          </a:p>
          <a:p>
            <a:r>
              <a:rPr lang="ru-RU" b="1" i="1" dirty="0">
                <a:solidFill>
                  <a:srgbClr val="FF0000"/>
                </a:solidFill>
              </a:rPr>
              <a:t>Задачи исследования: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- изучение открытости и доступности информации об организациях социального обслуживания Кировской </a:t>
            </a:r>
            <a:r>
              <a:rPr lang="ru-RU" dirty="0" smtClean="0"/>
              <a:t>области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оценка комфортности условий предоставления </a:t>
            </a:r>
            <a:r>
              <a:rPr lang="ru-RU" dirty="0" smtClean="0"/>
              <a:t>услуг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анализ доступности услуг для </a:t>
            </a:r>
            <a:r>
              <a:rPr lang="ru-RU" dirty="0" smtClean="0"/>
              <a:t>инвалидов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выявление мнения получателей социальных услуг о доброжелательности, вежливости работников организаций социального </a:t>
            </a:r>
            <a:r>
              <a:rPr lang="ru-RU" dirty="0" smtClean="0"/>
              <a:t>обслуживания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анализ удовлетворенности граждан условиями оказания услуг</a:t>
            </a:r>
          </a:p>
        </p:txBody>
      </p:sp>
    </p:spTree>
    <p:extLst>
      <p:ext uri="{BB962C8B-B14F-4D97-AF65-F5344CB8AC3E}">
        <p14:creationId xmlns:p14="http://schemas.microsoft.com/office/powerpoint/2010/main" xmlns="" val="1945610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/>
              </a:rPr>
              <a:t>Рекомендации по итогам сбора и обобщения информации</a:t>
            </a:r>
            <a:endParaRPr lang="ru-RU" sz="28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1052736"/>
            <a:ext cx="6696744" cy="5472608"/>
          </a:xfr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1) своевременно актуализировать информацию на стендах в помещениях организаций и на официальных сайтах организаций в сети «Интернет</a:t>
            </a:r>
            <a:r>
              <a:rPr lang="ru-RU" dirty="0" smtClean="0"/>
              <a:t>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 обратить внимание на обеспечение равных комфортных и доступных условий предоставления услуг в территориальных отделах межрайонных комплексных центров социального </a:t>
            </a:r>
            <a:r>
              <a:rPr lang="ru-RU" dirty="0" smtClean="0"/>
              <a:t>обслуживания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продолжить работу по повышению доступности для инвалидов организаций социального обслуживания и предоставляемых ими </a:t>
            </a:r>
            <a:r>
              <a:rPr lang="ru-RU" dirty="0" smtClean="0"/>
              <a:t>услуг, а также улучшению материально-технического оснащения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4) провести работу по актуализации составов попечительских советов, локальных актов, регламентирующих их работу с последующим обновлением информации на официальных сайтах поставщиков социальных </a:t>
            </a:r>
            <a:r>
              <a:rPr lang="ru-RU" dirty="0" smtClean="0"/>
              <a:t>услуг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5) распространить опыт организаций – лидеров рейтинга по совершенствованию условий оказания социальных </a:t>
            </a:r>
            <a:r>
              <a:rPr lang="ru-RU" dirty="0" smtClean="0"/>
              <a:t>услуг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6) руководителям организаций – поставщиков изучить результаты опроса получателей социальных услуг и при необходимости принять меры по устранению замечаний и реализации предложений </a:t>
            </a:r>
            <a:r>
              <a:rPr lang="ru-RU" dirty="0" smtClean="0"/>
              <a:t>потребителей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7) провести учебу по процедуре независимой оценки для новых руководителей организаций социального обслуживания, а также негосударственных поставщиков социальных </a:t>
            </a:r>
            <a:r>
              <a:rPr lang="ru-RU" dirty="0" smtClean="0"/>
              <a:t>услуг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6178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633" y="2204864"/>
            <a:ext cx="7424735" cy="1185223"/>
          </a:xfrm>
        </p:spPr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1663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Объект исследования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07704" y="764704"/>
            <a:ext cx="7077472" cy="54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организации, включенные в реестр поставщиков социальных услуг Кировской области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- реабилитационные центры (3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социально-реабилитационный центр для несовершеннолетних (1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комплексные центры социального обслуживания населения (16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центр социальной помощи семье и детям (1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комплексный социальный центр по оказанию помощи лицам без определенного места жительства и занятий (1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дома-интернаты для престарелых и инвалидов (3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дома-интернаты (9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детский дом-интернат (1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негосударственные поставщики социальных услуг: общественные организации (2), автономные некоммерческие организации (2), индивидуальный предприниматель (1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6412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485986676"/>
              </p:ext>
            </p:extLst>
          </p:nvPr>
        </p:nvGraphicFramePr>
        <p:xfrm>
          <a:off x="79513" y="0"/>
          <a:ext cx="9036496" cy="6710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20313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effectLst/>
              </a:rPr>
              <a:t>Методы сбора </a:t>
            </a:r>
            <a:r>
              <a:rPr lang="ru-RU" sz="3200" dirty="0">
                <a:effectLst/>
              </a:rPr>
              <a:t>первичной информации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31640" y="1484784"/>
            <a:ext cx="7643192" cy="302433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r>
              <a:rPr lang="ru-RU" sz="3200" dirty="0"/>
              <a:t>Анализ информации, размещенной на </a:t>
            </a:r>
            <a:r>
              <a:rPr lang="ru-RU" sz="3200" dirty="0" smtClean="0"/>
              <a:t>сайтах </a:t>
            </a:r>
            <a:r>
              <a:rPr lang="en-US" sz="3200" dirty="0" smtClean="0">
                <a:hlinkClick r:id="rId2"/>
              </a:rPr>
              <a:t>www.socialkirov.ru</a:t>
            </a:r>
            <a:r>
              <a:rPr lang="ru-RU" sz="3200" dirty="0" smtClean="0"/>
              <a:t>, сайтах организаций</a:t>
            </a:r>
          </a:p>
          <a:p>
            <a:r>
              <a:rPr lang="ru-RU" sz="3200" dirty="0" smtClean="0"/>
              <a:t>Наблюдение (визуальный осмотр)</a:t>
            </a:r>
          </a:p>
          <a:p>
            <a:r>
              <a:rPr lang="ru-RU" sz="3200" dirty="0" smtClean="0"/>
              <a:t>Анализ документов</a:t>
            </a:r>
          </a:p>
          <a:p>
            <a:r>
              <a:rPr lang="ru-RU" sz="3200" dirty="0" smtClean="0"/>
              <a:t>Опрос (анкетирование)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93909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И</a:t>
            </a:r>
            <a:r>
              <a:rPr lang="ru-RU" sz="3200" dirty="0" smtClean="0">
                <a:effectLst/>
              </a:rPr>
              <a:t>нструментарий </a:t>
            </a:r>
            <a:r>
              <a:rPr lang="ru-RU" sz="3200" dirty="0">
                <a:effectLst/>
              </a:rPr>
              <a:t>исследования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51720" y="1124744"/>
            <a:ext cx="7005464" cy="532859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бланк </a:t>
            </a:r>
            <a:r>
              <a:rPr lang="ru-RU" dirty="0"/>
              <a:t>оценки полноты представленной на стендах в помещении организации информации в соответствии с частью </a:t>
            </a:r>
            <a:r>
              <a:rPr lang="ru-RU" dirty="0" smtClean="0"/>
              <a:t>2 </a:t>
            </a:r>
            <a:r>
              <a:rPr lang="ru-RU" dirty="0"/>
              <a:t>статьи 13 Федерального закона от 28 декабря 2013 г. № 442-ФЗ «Об основах социального обслуживания граждан в Российской Федерации» </a:t>
            </a:r>
          </a:p>
          <a:p>
            <a:r>
              <a:rPr lang="ru-RU" dirty="0" smtClean="0"/>
              <a:t>бланк </a:t>
            </a:r>
            <a:r>
              <a:rPr lang="ru-RU" dirty="0"/>
              <a:t>оценки полноты представленной на официальном сайте в сети «Интернет» информации об организации в соответствии с частью </a:t>
            </a:r>
            <a:r>
              <a:rPr lang="ru-RU" dirty="0" smtClean="0"/>
              <a:t>2 </a:t>
            </a:r>
            <a:r>
              <a:rPr lang="ru-RU" dirty="0"/>
              <a:t>статьи 13 Федерального закона от 28 декабря 2013 г. № 442-ФЗ «Об основах социального обслуживания граждан в Российской Федерации» </a:t>
            </a:r>
          </a:p>
          <a:p>
            <a:r>
              <a:rPr lang="ru-RU" dirty="0" smtClean="0"/>
              <a:t>бланк </a:t>
            </a:r>
            <a:r>
              <a:rPr lang="ru-RU" dirty="0"/>
              <a:t>сводной оценки комфортности условий оказания услуг в помещениях организации </a:t>
            </a:r>
          </a:p>
          <a:p>
            <a:r>
              <a:rPr lang="ru-RU" dirty="0" smtClean="0"/>
              <a:t>анкета </a:t>
            </a:r>
            <a:r>
              <a:rPr lang="ru-RU" dirty="0"/>
              <a:t>для опроса получателей социальных услуг </a:t>
            </a:r>
          </a:p>
          <a:p>
            <a:r>
              <a:rPr lang="ru-RU" dirty="0" smtClean="0"/>
              <a:t>бланк </a:t>
            </a:r>
            <a:r>
              <a:rPr lang="ru-RU" dirty="0"/>
              <a:t>сводной оценки наличия и функционирования дистанционных способов обратной связи с организацией </a:t>
            </a:r>
          </a:p>
          <a:p>
            <a:r>
              <a:rPr lang="ru-RU" dirty="0" smtClean="0"/>
              <a:t>бланк </a:t>
            </a:r>
            <a:r>
              <a:rPr lang="ru-RU" dirty="0"/>
              <a:t>сводной оценки доступности условий оказания услуг для инвалидов </a:t>
            </a:r>
          </a:p>
          <a:p>
            <a:r>
              <a:rPr lang="ru-RU" dirty="0" smtClean="0"/>
              <a:t>бланк </a:t>
            </a:r>
            <a:r>
              <a:rPr lang="ru-RU" dirty="0"/>
              <a:t>сводной оценки организации социального </a:t>
            </a:r>
            <a:r>
              <a:rPr lang="ru-RU" dirty="0" smtClean="0"/>
              <a:t>обслуживания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6336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Опрос получателей социальных услуг (их законных представителей)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2952328"/>
          </a:xfrm>
          <a:solidFill>
            <a:schemeClr val="accent1">
              <a:alpha val="54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В выборочную совокупность включены не менее 40% от </a:t>
            </a:r>
            <a:r>
              <a:rPr lang="ru-RU" dirty="0" err="1" smtClean="0"/>
              <a:t>общегодовой</a:t>
            </a:r>
            <a:r>
              <a:rPr lang="ru-RU" dirty="0" smtClean="0"/>
              <a:t> численности получателей услуг в организации, но не более 600 человек в одной организации</a:t>
            </a:r>
          </a:p>
          <a:p>
            <a:r>
              <a:rPr lang="ru-RU" dirty="0" smtClean="0"/>
              <a:t>Всего </a:t>
            </a:r>
            <a:r>
              <a:rPr lang="ru-RU" dirty="0"/>
              <a:t>в опросе приняли участие </a:t>
            </a:r>
            <a:r>
              <a:rPr lang="ru-RU" b="1" dirty="0" smtClean="0">
                <a:solidFill>
                  <a:srgbClr val="FF0000"/>
                </a:solidFill>
              </a:rPr>
              <a:t>8776</a:t>
            </a:r>
            <a:r>
              <a:rPr lang="ru-RU" dirty="0" smtClean="0"/>
              <a:t> </a:t>
            </a:r>
            <a:r>
              <a:rPr lang="ru-RU" dirty="0"/>
              <a:t>человек</a:t>
            </a:r>
          </a:p>
        </p:txBody>
      </p:sp>
    </p:spTree>
    <p:extLst>
      <p:ext uri="{BB962C8B-B14F-4D97-AF65-F5344CB8AC3E}">
        <p14:creationId xmlns:p14="http://schemas.microsoft.com/office/powerpoint/2010/main" xmlns="" val="292417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7" cy="1185223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/>
              </a:rPr>
              <a:t>Критерий «Открытость и доступность информации об организации»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484784"/>
            <a:ext cx="6768752" cy="511256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максимум возможных баллов </a:t>
            </a:r>
            <a:r>
              <a:rPr lang="ru-RU" b="1" dirty="0" smtClean="0">
                <a:solidFill>
                  <a:srgbClr val="FF0000"/>
                </a:solidFill>
              </a:rPr>
              <a:t>100</a:t>
            </a:r>
          </a:p>
          <a:p>
            <a:r>
              <a:rPr lang="ru-RU" dirty="0"/>
              <a:t>п</a:t>
            </a:r>
            <a:r>
              <a:rPr lang="ru-RU" dirty="0" smtClean="0"/>
              <a:t>олностью </a:t>
            </a:r>
            <a:r>
              <a:rPr lang="ru-RU" dirty="0"/>
              <a:t>соблюдают требования к размещению обязательной информации на стендах в помещениях организации </a:t>
            </a:r>
            <a:r>
              <a:rPr lang="ru-RU" b="1" dirty="0">
                <a:solidFill>
                  <a:srgbClr val="FF0000"/>
                </a:solidFill>
              </a:rPr>
              <a:t>23</a:t>
            </a:r>
            <a:r>
              <a:rPr lang="ru-RU" dirty="0"/>
              <a:t> поставщика социальных услуг, что составляет </a:t>
            </a:r>
            <a:r>
              <a:rPr lang="ru-RU" b="1" dirty="0">
                <a:solidFill>
                  <a:srgbClr val="FF0000"/>
                </a:solidFill>
              </a:rPr>
              <a:t>57,5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</a:p>
          <a:p>
            <a:r>
              <a:rPr lang="ru-RU" dirty="0"/>
              <a:t>п</a:t>
            </a:r>
            <a:r>
              <a:rPr lang="ru-RU" dirty="0" smtClean="0"/>
              <a:t>олностью </a:t>
            </a:r>
            <a:r>
              <a:rPr lang="ru-RU" dirty="0"/>
              <a:t>соблюдают требования к размещению обязательной информации на сайтах в сети «Интернет» </a:t>
            </a:r>
            <a:r>
              <a:rPr lang="ru-RU" b="1" dirty="0">
                <a:solidFill>
                  <a:srgbClr val="FF0000"/>
                </a:solidFill>
              </a:rPr>
              <a:t>22</a:t>
            </a:r>
            <a:r>
              <a:rPr lang="ru-RU" dirty="0"/>
              <a:t> организации, что составляет </a:t>
            </a:r>
            <a:r>
              <a:rPr lang="ru-RU" b="1" dirty="0">
                <a:solidFill>
                  <a:srgbClr val="FF0000"/>
                </a:solidFill>
              </a:rPr>
              <a:t>55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олностью </a:t>
            </a:r>
            <a:r>
              <a:rPr lang="ru-RU" dirty="0"/>
              <a:t>соблюдаются требования к наличию и функционированию дистанционных способов взаимодействия </a:t>
            </a:r>
            <a:r>
              <a:rPr lang="ru-RU" b="1" dirty="0">
                <a:solidFill>
                  <a:srgbClr val="FF0000"/>
                </a:solidFill>
              </a:rPr>
              <a:t>36</a:t>
            </a:r>
            <a:r>
              <a:rPr lang="ru-RU" dirty="0"/>
              <a:t> организациями, что составляет </a:t>
            </a:r>
            <a:r>
              <a:rPr lang="ru-RU" b="1" dirty="0">
                <a:solidFill>
                  <a:srgbClr val="FF0000"/>
                </a:solidFill>
              </a:rPr>
              <a:t>90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</a:p>
          <a:p>
            <a:r>
              <a:rPr lang="ru-RU" dirty="0" smtClean="0"/>
              <a:t>максимальный </a:t>
            </a:r>
            <a:r>
              <a:rPr lang="ru-RU" dirty="0"/>
              <a:t>балл набрали </a:t>
            </a:r>
            <a:r>
              <a:rPr lang="ru-RU" b="1" dirty="0" smtClean="0">
                <a:solidFill>
                  <a:srgbClr val="FF0000"/>
                </a:solidFill>
              </a:rPr>
              <a:t>13</a:t>
            </a:r>
            <a:r>
              <a:rPr lang="ru-RU" dirty="0" smtClean="0"/>
              <a:t> организаций</a:t>
            </a:r>
          </a:p>
          <a:p>
            <a:r>
              <a:rPr lang="ru-RU" dirty="0" smtClean="0"/>
              <a:t>в среднем по данному критерию оценка составила </a:t>
            </a:r>
            <a:r>
              <a:rPr lang="ru-RU" dirty="0"/>
              <a:t>– </a:t>
            </a:r>
            <a:r>
              <a:rPr lang="ru-RU" b="1" dirty="0" smtClean="0">
                <a:solidFill>
                  <a:srgbClr val="FF0000"/>
                </a:solidFill>
              </a:rPr>
              <a:t>9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ru-RU" dirty="0" smtClean="0"/>
              <a:t> балл</a:t>
            </a:r>
            <a:r>
              <a:rPr lang="ru-RU" dirty="0" smtClean="0"/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8315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Autofit/>
          </a:bodyPr>
          <a:lstStyle/>
          <a:p>
            <a:r>
              <a:rPr lang="ru-RU" sz="2800" b="1" dirty="0">
                <a:effectLst/>
              </a:rPr>
              <a:t>Критерий «Комфортность условий предоставления социальных услуг, в том числе время ожидания предоставления услуг»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916832"/>
            <a:ext cx="6563072" cy="4056112"/>
          </a:xfrm>
        </p:spPr>
        <p:txBody>
          <a:bodyPr>
            <a:normAutofit fontScale="92500"/>
          </a:bodyPr>
          <a:lstStyle/>
          <a:p>
            <a:r>
              <a:rPr lang="ru-RU" dirty="0"/>
              <a:t>максимум возможных баллов </a:t>
            </a:r>
            <a:r>
              <a:rPr lang="ru-RU" b="1" dirty="0" smtClean="0">
                <a:solidFill>
                  <a:srgbClr val="FF0000"/>
                </a:solidFill>
              </a:rPr>
              <a:t>100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dirty="0"/>
              <a:t>полностью соблюдаются требования </a:t>
            </a:r>
            <a:r>
              <a:rPr lang="ru-RU" dirty="0" smtClean="0"/>
              <a:t>по наличию комфортных условий в 34 </a:t>
            </a:r>
            <a:r>
              <a:rPr lang="ru-RU" dirty="0"/>
              <a:t>организациях, что составляет </a:t>
            </a:r>
            <a:r>
              <a:rPr lang="ru-RU" b="1" dirty="0" smtClean="0">
                <a:solidFill>
                  <a:srgbClr val="FF0000"/>
                </a:solidFill>
              </a:rPr>
              <a:t>85%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dirty="0" smtClean="0"/>
              <a:t>максимальный </a:t>
            </a:r>
            <a:r>
              <a:rPr lang="ru-RU" dirty="0"/>
              <a:t>балл набрали </a:t>
            </a:r>
            <a:r>
              <a:rPr lang="ru-RU" b="1" dirty="0" smtClean="0">
                <a:solidFill>
                  <a:srgbClr val="FF0000"/>
                </a:solidFill>
              </a:rPr>
              <a:t>20</a:t>
            </a:r>
            <a:r>
              <a:rPr lang="ru-RU" dirty="0" smtClean="0"/>
              <a:t> организаций</a:t>
            </a:r>
            <a:endParaRPr lang="ru-RU" dirty="0"/>
          </a:p>
          <a:p>
            <a:r>
              <a:rPr lang="ru-RU" dirty="0" smtClean="0"/>
              <a:t>в среднем по данному критерию оценка составила </a:t>
            </a:r>
            <a:r>
              <a:rPr lang="ru-RU" dirty="0"/>
              <a:t>– </a:t>
            </a:r>
            <a:r>
              <a:rPr lang="ru-RU" b="1" dirty="0" smtClean="0">
                <a:solidFill>
                  <a:srgbClr val="FF0000"/>
                </a:solidFill>
              </a:rPr>
              <a:t>98,9</a:t>
            </a:r>
            <a:r>
              <a:rPr lang="ru-RU" dirty="0" smtClean="0"/>
              <a:t> балла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0247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c9f4173ad7416c8e5e71d2aaafd7db8f59bfe"/>
</p:tagLst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1639</Words>
  <Application>Microsoft Office PowerPoint</Application>
  <PresentationFormat>Экран (4:3)</PresentationFormat>
  <Paragraphs>262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Независимая оценка качества условий оказания услуг организациями, включенными в реестр поставщиков социальных услуг Кировской области в 2022 году</vt:lpstr>
      <vt:lpstr>Слайд 2</vt:lpstr>
      <vt:lpstr>Объект исследования </vt:lpstr>
      <vt:lpstr>Слайд 4</vt:lpstr>
      <vt:lpstr>Методы сбора первичной информации</vt:lpstr>
      <vt:lpstr>Инструментарий исследования</vt:lpstr>
      <vt:lpstr>Опрос получателей социальных услуг (их законных представителей)</vt:lpstr>
      <vt:lpstr>Критерий «Открытость и доступность информации об организации» </vt:lpstr>
      <vt:lpstr>Критерий «Комфортность условий предоставления социальных услуг, в том числе время ожидания предоставления услуг» </vt:lpstr>
      <vt:lpstr>Критерий «Доступность услуг для инвалидов»</vt:lpstr>
      <vt:lpstr>Критерий «Доброжелательность, вежливость работников организаций»</vt:lpstr>
      <vt:lpstr>Критерий «Удовлетворенность условиями оказания услуг» </vt:lpstr>
      <vt:lpstr>Средние показатели по основным критериям (баллы) </vt:lpstr>
      <vt:lpstr>Количество организаций, набравших максимальное количество баллов по основным критериям</vt:lpstr>
      <vt:lpstr>Итоговая сумма баллов организаций</vt:lpstr>
      <vt:lpstr>Слайд 16</vt:lpstr>
      <vt:lpstr>Слайд 17</vt:lpstr>
      <vt:lpstr>Слайд 18</vt:lpstr>
      <vt:lpstr>Слайд 19</vt:lpstr>
      <vt:lpstr>Рекомендации по итогам сбора и обобщения информации</vt:lpstr>
      <vt:lpstr>Благодарим за внимание!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работник</dc:title>
  <dc:creator>obstinate</dc:creator>
  <dc:description>Шаблон презентации с сайта https://presentation-creation.ru/</dc:description>
  <cp:lastModifiedBy>Admin</cp:lastModifiedBy>
  <cp:revision>630</cp:revision>
  <dcterms:created xsi:type="dcterms:W3CDTF">2018-02-25T09:09:03Z</dcterms:created>
  <dcterms:modified xsi:type="dcterms:W3CDTF">2022-11-22T13:05:22Z</dcterms:modified>
</cp:coreProperties>
</file>